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</p:sldMasterIdLst>
  <p:notesMasterIdLst>
    <p:notesMasterId r:id="rId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slides/slide9.xml" Type="http://schemas.openxmlformats.org/officeDocument/2006/relationships/slide"/><Relationship Id="rId18" Target="slides/slide10.xml" Type="http://schemas.openxmlformats.org/officeDocument/2006/relationships/slide"/><Relationship Id="rId19" Target="slides/slide11.xml" Type="http://schemas.openxmlformats.org/officeDocument/2006/relationships/slide"/><Relationship Id="rId2" Target="viewProps.xml" Type="http://schemas.openxmlformats.org/officeDocument/2006/relationships/viewProps"/><Relationship Id="rId20" Target="slides/slide12.xml" Type="http://schemas.openxmlformats.org/officeDocument/2006/relationships/slide"/><Relationship Id="rId21" Target="slides/slide13.xml" Type="http://schemas.openxmlformats.org/officeDocument/2006/relationships/slide"/><Relationship Id="rId22" Target="slides/slide14.xml" Type="http://schemas.openxmlformats.org/officeDocument/2006/relationships/slide"/><Relationship Id="rId23" Target="notesSlides/notesSlide1.xml" Type="http://schemas.openxmlformats.org/officeDocument/2006/relationships/notesSlide"/><Relationship Id="rId24" Target="notesSlides/notesSlide2.xml" Type="http://schemas.openxmlformats.org/officeDocument/2006/relationships/notesSlide"/><Relationship Id="rId25" Target="notesSlides/notesSlide3.xml" Type="http://schemas.openxmlformats.org/officeDocument/2006/relationships/notesSlide"/><Relationship Id="rId26" Target="notesSlides/notesSlide4.xml" Type="http://schemas.openxmlformats.org/officeDocument/2006/relationships/notesSlide"/><Relationship Id="rId27" Target="notesSlides/notesSlide5.xml" Type="http://schemas.openxmlformats.org/officeDocument/2006/relationships/notesSlide"/><Relationship Id="rId28" Target="notesSlides/notesSlide6.xml" Type="http://schemas.openxmlformats.org/officeDocument/2006/relationships/notesSlide"/><Relationship Id="rId29" Target="notesSlides/notesSlide7.xml" Type="http://schemas.openxmlformats.org/officeDocument/2006/relationships/notesSlide"/><Relationship Id="rId3" Target="presProps.xml" Type="http://schemas.openxmlformats.org/officeDocument/2006/relationships/presProps"/><Relationship Id="rId30" Target="notesSlides/notesSlide8.xml" Type="http://schemas.openxmlformats.org/officeDocument/2006/relationships/notesSlide"/><Relationship Id="rId31" Target="notesSlides/notesSlide9.xml" Type="http://schemas.openxmlformats.org/officeDocument/2006/relationships/notesSlide"/><Relationship Id="rId32" Target="notesSlides/notesSlide10.xml" Type="http://schemas.openxmlformats.org/officeDocument/2006/relationships/notesSlide"/><Relationship Id="rId33" Target="notesSlides/notesSlide11.xml" Type="http://schemas.openxmlformats.org/officeDocument/2006/relationships/notesSlide"/><Relationship Id="rId34" Target="notesSlides/notesSlide12.xml" Type="http://schemas.openxmlformats.org/officeDocument/2006/relationships/notesSlide"/><Relationship Id="rId35" Target="notesSlides/notesSlide13.xml" Type="http://schemas.openxmlformats.org/officeDocument/2006/relationships/notesSlide"/><Relationship Id="rId36" Target="notesSlides/notesSlide14.xml" Type="http://schemas.openxmlformats.org/officeDocument/2006/relationships/notesSlide"/><Relationship Id="rId4" Target="slideMasters/slideMaster1.xml" Type="http://schemas.openxmlformats.org/officeDocument/2006/relationships/slideMaster"/><Relationship Id="rId6" Target="notesMasters/notesMaster1.xml" Type="http://schemas.openxmlformats.org/officeDocument/2006/relationships/notesMaster"/><Relationship Id="rId7" Target="theme/theme2.xml" Type="http://schemas.openxmlformats.org/officeDocument/2006/relationships/theme"/><Relationship Id="rId8" Target="slideMasters/slideMaster2.xml" Type="http://schemas.openxmlformats.org/officeDocument/2006/relationships/slide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大家好，今天我们将深入探讨一个前沿且重要的话题：卫星物联网、地面物联网以及卫星互联网的关键差异。随着全球数字化进程的加速，连接无处不在成为了核心需求。这三种技术各自扮演着不同的角色，共同构建了我们未来的天地一体化网络。本次报告将从技术定位、性能指标到应用场景，全方位对比分析它们的特点和适用范围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地面物联网的应用场景则非常贴近我们的日常生活。从智能抄表、智能停车，到共享单车，这些都是利用其低成本、低功耗和大规模连接的优势。这些设备通常集中在城市区域，通过地面基站进行通信，实现了高效的自动化管理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卫星互联网的应用则聚焦于提供高速、无缝的宽带连接。无论是在飞机上享受Wi-Fi，还是为偏远地区带来互联网，亦或是在应急情况下保障通信，它都发挥着不可替代的作用。随着低空经济的兴起，卫星互联网也将为无人机等飞行器提供关键的连接支持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为了让大家对这些技术的性能有更量化的认识，我们整理了这张核心数据汇总表。这里列出了速率、时延、资费等关键指标的具体数值，这些数据均来自权威机构在2026年发布的最新信息。通过这些数字，我们可以更精确地理解不同技术之间的性能差距，例如LEO卫星互联网在速率上已经能达到1Gbps的宽带水平，而在物联网场景下，卫星网络与地面网络在资费上仍有显著差异，这也为未来的技术优化指明了方向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总结一下，卫星物联网、地面物联网和卫星互联网三者之间并非替代关系，而是互补关系。它们各自在不同的领域发挥着关键作用。未来的发展趋势必然是天地一体化，将这三种技术融合，根据不同的应用场景智能选择最优的连接方式，最终实现一个无处不在、高效智能的全球网络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我的报告到此结束，感谢大家的聆听。现在是问答环节，欢迎大家提问交流。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本次报告将分为四个部分。首先，我们会明确三种技术的核心概念。接着，通过一个全面的对比表，直观地展示它们在关键维度上的差异。然后，我们会对每个维度进行深入解析，帮助大家理解差异背后的原因。最后，我们将通过具体的应用场景，来看看这些技术在现实世界中是如何发挥作用的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首先我们来明确这三种技术的定位。卫星物联网，顾名思义，它的核心是“补盲”，解决地面网络到不了的地方的连接问题。地面物联网，如NB-IoT和LoRa，则专注于在城市等区域实现大规模、低成本的设备连接。而卫星互联网，目标是提供全球无缝的高速宽带服务，它的对手是地面的光纤和5G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这张总览表清晰地展示了三者的核心差异。从技术定位、带宽速率、时延、覆盖范围、功耗、成本到典型应用，我们可以看到它们各自的优势和适用场景。卫星物联网和卫星互联网都能实现全球覆盖，但一个是窄带，一个是宽带。地面物联网则在成本和功耗上具有绝对优势，但受限于地域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我们先来看带宽和速率。这一页我们对比了三种不同的连接方式。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左侧第一个是“卫星物联网”，它的速率极低，以千比特甚至比特为单位。这决定了它只能做一件事：传输小数据，比如设备位置更新、温度正常这种状态信息。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第二个是我们更熟悉的“地面物联网”，比如 NB-IoT 和 LoRa，速率稍高一点，在几十到一百多kbps。这足以满足日常传感器数据的频繁上报，相当于我们手机2G时代的水平。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第三个，也是我们今天重点关注的“卫星互联网”，它的速率是革命性的。大家可以看到，它的单用户速率能达到 10 Mbps 甚至 1 Gbps。这就不是传几个字了，而是足以支撑高清视频、视频会议、在线游戏这些我们平时在光纤上使用的宽带应用。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右边的这张架构图，直观展示了卫星互联网在设计时，需要平衡的速率、覆盖范围和成本等核心技术指标，它的目标是在全球范围内提供类似光纤的高速连接体验。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接下来是时延。这里需要特别注意，卫星物联网的时延主要不是信号传播时间，而是“机会时延”，即等待卫星飞临上空的时间，可能长达十几分钟。地面物联网的时延很低，适合实时应用。而低轨卫星互联网的时延已经可以做到和5G相当，这是它能支持实时应用的关键。右图清晰地展示了不同轨道卫星的特性差异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覆盖范围是卫星技术的核心优势。无论是卫星物联网还是卫星互联网，都能实现理论上的全球覆盖。这使得它们成为探索未知、连接偏远地区的关键技术。相比之下，地面物联网虽然成本低，但覆盖范围受限于基础设施，只占地球表面的一小部分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功耗和成本是决定技术应用场景的关键因素。地面物联网在这两方面都具有压倒性优势，这也是它能大规模部署的原因。卫星物联网在功耗和成本上居中，而卫星互联网则目前仍处于高成本、高功耗阶段，主要服务于对连接有刚需的场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现在我们来看具体的应用。卫星物联网的典型场景都围绕着“补盲”和“追踪”，也就是在地面网络无法覆盖的地方发挥关键作用。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左侧列举了六大核心场景：从海洋上的船舶和集装箱物流追踪，到保护野生动物的迁徙研究；从森林、偏远地区的环境与农业监测，到关键时刻的户外应急信标。这些场景有一个共同点，就是设备分布范围广、数据传输频率低，且完全依赖卫星网络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右侧展示了两个代表性画面：上方是典型的远洋货轮场景，下方是用于海上比赛和科学研究的ARGOS卫星信标终端，这些都是卫星物联网技术落地的缩影。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2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默认主题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5748369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8.svg" Type="http://schemas.openxmlformats.org/officeDocument/2006/relationships/image"/><Relationship Id="rId11" Target="../media/image50.png" Type="http://schemas.openxmlformats.org/officeDocument/2006/relationships/image"/><Relationship Id="rId12" Target="../media/image51.svg" Type="http://schemas.openxmlformats.org/officeDocument/2006/relationships/image"/><Relationship Id="rId13" Target="../media/image52.png" Type="http://schemas.openxmlformats.org/officeDocument/2006/relationships/image"/><Relationship Id="rId14" Target="../media/image53.svg" Type="http://schemas.openxmlformats.org/officeDocument/2006/relationships/image"/><Relationship Id="rId15" Target="../media/image54.png" Type="http://schemas.openxmlformats.org/officeDocument/2006/relationships/image"/><Relationship Id="rId16" Target="../media/image55.svg" Type="http://schemas.openxmlformats.org/officeDocument/2006/relationships/image"/><Relationship Id="rId17" Target="../notesSlides/notesSlide10.xml" Type="http://schemas.openxmlformats.org/officeDocument/2006/relationships/notesSlide"/><Relationship Id="rId2" Target="../media/image2.jpeg" Type="http://schemas.openxmlformats.org/officeDocument/2006/relationships/image"/><Relationship Id="rId3" Target="../media/image45.jpeg" Type="http://schemas.openxmlformats.org/officeDocument/2006/relationships/image"/><Relationship Id="rId4" Target="../media/image27.jpe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56.jpeg" Type="http://schemas.openxmlformats.org/officeDocument/2006/relationships/image"/><Relationship Id="rId4" Target="../media/image57.png" Type="http://schemas.openxmlformats.org/officeDocument/2006/relationships/image"/><Relationship Id="rId5" Target="../media/image58.svg" Type="http://schemas.openxmlformats.org/officeDocument/2006/relationships/image"/><Relationship Id="rId6" Target="../media/image59.jpeg" Type="http://schemas.openxmlformats.org/officeDocument/2006/relationships/image"/><Relationship Id="rId7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61.svg" Type="http://schemas.openxmlformats.org/officeDocument/2006/relationships/image"/><Relationship Id="rId11" Target="../media/image62.png" Type="http://schemas.openxmlformats.org/officeDocument/2006/relationships/image"/><Relationship Id="rId12" Target="../media/image63.svg" Type="http://schemas.openxmlformats.org/officeDocument/2006/relationships/image"/><Relationship Id="rId13" Target="../media/image9.png" Type="http://schemas.openxmlformats.org/officeDocument/2006/relationships/image"/><Relationship Id="rId14" Target="../media/image10.svg" Type="http://schemas.openxmlformats.org/officeDocument/2006/relationships/image"/><Relationship Id="rId15" Target="../notesSlides/notesSlide13.xml" Type="http://schemas.openxmlformats.org/officeDocument/2006/relationships/notesSlide"/><Relationship Id="rId2" Target="../media/image2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6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6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0.svg" Type="http://schemas.openxmlformats.org/officeDocument/2006/relationships/image"/><Relationship Id="rId11" Target="../notesSlides/notesSlide2.xml" Type="http://schemas.openxmlformats.org/officeDocument/2006/relationships/notesSlide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notesSlides/notesSlide5.xml" Type="http://schemas.openxmlformats.org/officeDocument/2006/relationships/notesSlide"/><Relationship Id="rId2" Target="../media/image2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notesSlides/notesSlide6.xml" Type="http://schemas.openxmlformats.org/officeDocument/2006/relationships/notesSlide"/><Relationship Id="rId2" Target="../media/image2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27.jpe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jpeg" Type="http://schemas.openxmlformats.org/officeDocument/2006/relationships/image"/><Relationship Id="rId7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13" Target="../media/image41.png" Type="http://schemas.openxmlformats.org/officeDocument/2006/relationships/image"/><Relationship Id="rId14" Target="../media/image42.svg" Type="http://schemas.openxmlformats.org/officeDocument/2006/relationships/image"/><Relationship Id="rId15" Target="../media/image43.jpeg" Type="http://schemas.openxmlformats.org/officeDocument/2006/relationships/image"/><Relationship Id="rId16" Target="../media/image44.jpeg" Type="http://schemas.openxmlformats.org/officeDocument/2006/relationships/image"/><Relationship Id="rId17" Target="../notesSlides/notesSlide9.xml" Type="http://schemas.openxmlformats.org/officeDocument/2006/relationships/notesSlide"/><Relationship Id="rId2" Target="../media/image2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2161E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0" y="1905000"/>
            <a:ext cx="12192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卫星物联网、地面物联网与卫星互联网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080000" y="3429000"/>
            <a:ext cx="2032000" cy="508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0" y="4064000"/>
            <a:ext cx="1219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关键差异对比分析报告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0" y="5461000"/>
            <a:ext cx="12192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400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2026年5月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F172A">
              <a:alpha val="6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典型应用场景：地面物联网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460500"/>
            <a:ext cx="10668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专注于</a:t>
            </a:r>
            <a:r>
              <a:rPr lang="en-US" b="true" i="false" strike="noStrike" u="none" sz="22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“规模”</a:t>
            </a:r>
            <a:r>
              <a:rPr lang="en-US" b="false" i="false" strike="noStrike" u="none" sz="20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覆盖与</a:t>
            </a:r>
            <a:r>
              <a:rPr lang="en-US" b="true" i="false" strike="noStrike" u="none" sz="22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“效率”</a:t>
            </a:r>
            <a:r>
              <a:rPr lang="en-US" b="false" i="false" strike="noStrike" u="none" sz="20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管理的城市感知基石</a:t>
            </a:r>
            <a:endParaRPr lang="en-US" sz="1100"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4999" r="4999" t="0" b="0"/>
          <a:stretch>
            <a:fillRect/>
          </a:stretch>
        </p:blipFill>
        <p:spPr>
          <a:xfrm rot="0" flipH="false" flipV="false">
            <a:off x="762000" y="2413000"/>
            <a:ext cx="3048000" cy="1905000"/>
          </a:xfrm>
          <a:prstGeom prst="rect">
            <a:avLst/>
          </a:prstGeom>
          <a:noFill/>
          <a:ln w="25400" cmpd="sng" cap="flat">
            <a:solidFill>
              <a:srgbClr val="40E0D0">
                <a:alpha val="8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r="0" t="18750" b="18750"/>
          <a:stretch>
            <a:fillRect/>
          </a:stretch>
        </p:blipFill>
        <p:spPr>
          <a:xfrm rot="0" flipH="false" flipV="false">
            <a:off x="762000" y="4572000"/>
            <a:ext cx="3048000" cy="1905000"/>
          </a:xfrm>
          <a:prstGeom prst="rect">
            <a:avLst/>
          </a:prstGeom>
          <a:noFill/>
          <a:ln w="25400" cmpd="sng" cap="flat">
            <a:solidFill>
              <a:srgbClr val="40E0D0">
                <a:alpha val="8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7" id="7"/>
          <p:cNvSpPr/>
          <p:nvPr/>
        </p:nvSpPr>
        <p:spPr>
          <a:xfrm rot="0" flipH="false" flipV="false">
            <a:off x="4191000" y="2413000"/>
            <a:ext cx="24130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381500" y="2730500"/>
            <a:ext cx="457200" cy="4572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4953000" y="2603500"/>
            <a:ext cx="1524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智能抄表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自动远程读取电表、水表、燃气表数据，降低人工成本。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6794500" y="2413000"/>
            <a:ext cx="24130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6985000" y="2730500"/>
            <a:ext cx="457200" cy="4572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7556500" y="2603500"/>
            <a:ext cx="1524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智能停车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实时监测城市泊位占用，优化资源调度，缓解“停车难”。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9334500" y="2413000"/>
            <a:ext cx="24130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9525000" y="2730500"/>
            <a:ext cx="457200" cy="4572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10096500" y="2603500"/>
            <a:ext cx="1524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资产追踪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对工厂、仓库的贵重资产或关键物料进行全流程定位。</a:t>
            </a:r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4191000" y="4445000"/>
            <a:ext cx="24130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4381500" y="4762500"/>
            <a:ext cx="457200" cy="457200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0" flipH="false" flipV="false">
            <a:off x="4953000" y="4635500"/>
            <a:ext cx="1524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楼宇自动化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智能联动照明、空调与安防系统，实现绿色节能与高效管理。</a:t>
            </a:r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6794500" y="4445000"/>
            <a:ext cx="24130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0" flipH="false" flipV="false">
            <a:off x="6985000" y="4762500"/>
            <a:ext cx="457200" cy="457200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 rot="0" flipH="false" flipV="false">
            <a:off x="7556500" y="4635500"/>
            <a:ext cx="1524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城市感知网络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高密度部署空气、噪音、水位等监测节点，赋能城市治理。</a:t>
            </a:r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9334500" y="4445000"/>
            <a:ext cx="24130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0" flipH="false" flipV="false">
            <a:off x="9525000" y="4762500"/>
            <a:ext cx="457200" cy="457200"/>
          </a:xfrm>
          <a:prstGeom prst="rect">
            <a:avLst/>
          </a:prstGeom>
        </p:spPr>
      </p:pic>
      <p:sp>
        <p:nvSpPr>
          <p:cNvPr name="AutoShape 24" id="24"/>
          <p:cNvSpPr/>
          <p:nvPr/>
        </p:nvSpPr>
        <p:spPr>
          <a:xfrm rot="0" flipH="false" flipV="false">
            <a:off x="10096500" y="4635500"/>
            <a:ext cx="1524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共享单车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通过NB-IoT等技术，低成本实现海量单车的精准定位与开锁。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典型应用场景：卫星互联网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3970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专注于“高速宽带”与“无缝全球连接”的价值交付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2159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96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0" t="9615" b="9615"/>
          <a:stretch>
            <a:fillRect/>
          </a:stretch>
        </p:blipFill>
        <p:spPr>
          <a:xfrm rot="0" flipH="false" flipV="false">
            <a:off x="762000" y="2159000"/>
            <a:ext cx="3302000" cy="1778000"/>
          </a:xfrm>
          <a:prstGeom prst="roundRect">
            <a:avLst>
              <a:gd name="adj" fmla="val 8571"/>
            </a:avLst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7" id="7"/>
          <p:cNvSpPr/>
          <p:nvPr/>
        </p:nvSpPr>
        <p:spPr>
          <a:xfrm rot="0" flipH="false" flipV="false">
            <a:off x="952500" y="4064000"/>
            <a:ext cx="2921000" cy="203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✈️ 航空/航海互联网接入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为飞机、远洋轮船等移动载体提供稳定、高速的机上/船上Wi-Fi服务，消除交通场景的网络孤岛。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0000"/>
              </a:lnSpc>
              <a:spcBef>
                <a:spcPts val="1400"/>
              </a:spcBef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🏔️ 偏远地区宽带覆盖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为农村、山区、岛屿等地面光纤难以覆盖的“数字盲区”提供高性价比的互联网接入方案。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4445000" y="2159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96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2159000"/>
            <a:ext cx="3302000" cy="1778000"/>
          </a:xfrm>
          <a:prstGeom prst="roundRect">
            <a:avLst>
              <a:gd name="adj" fmla="val 8571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5664200" y="2603500"/>
            <a:ext cx="863600" cy="8636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4635500" y="4064000"/>
            <a:ext cx="2921000" cy="203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🆘 应急通信保障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在地震、洪水等自然灾害或突发公共事件中，快速恢复或搭建通信链路，保障指挥调度与生命救援通道畅通。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0000"/>
              </a:lnSpc>
              <a:spcBef>
                <a:spcPts val="1400"/>
              </a:spcBef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🏢 跨国企业专网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为跨国企业提供安全、低延迟、高可靠的专用网络连接，打通全球分支机构，支持全球化业务拓展。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8128000" y="2159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96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0" r="0" t="32042" b="32042"/>
          <a:stretch>
            <a:fillRect/>
          </a:stretch>
        </p:blipFill>
        <p:spPr>
          <a:xfrm rot="0" flipH="false" flipV="false">
            <a:off x="8128000" y="2159000"/>
            <a:ext cx="3302000" cy="1778000"/>
          </a:xfrm>
          <a:prstGeom prst="roundRect">
            <a:avLst>
              <a:gd name="adj" fmla="val 8571"/>
            </a:avLst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4" id="14"/>
          <p:cNvSpPr/>
          <p:nvPr/>
        </p:nvSpPr>
        <p:spPr>
          <a:xfrm rot="0" flipH="false" flipV="false">
            <a:off x="8318500" y="4064000"/>
            <a:ext cx="2921000" cy="203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🚁 低空经济核心赋能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作为关键基础设施，为无人机物流配送、城市空中交通（eVTOL）等场景提供超视距的远程控制指令传输与海量飞行数据回传支持。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800"/>
              </a:spcBef>
            </a:pPr>
            <a:r>
              <a:rPr lang="en-US" b="true" i="false" strike="noStrike" u="none" sz="12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“突破地面基站限制，解锁低空产业的规模化应用”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核心数据汇总表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651000"/>
            <a:ext cx="76200" cy="11430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1778000"/>
            <a:ext cx="2540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卫星物联网速率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777777"/>
                </a:solidFill>
                <a:latin typeface="Noto Sans SC"/>
                <a:ea typeface="Noto Sans SC"/>
                <a:cs typeface="Noto Sans SC"/>
                <a:sym typeface="Noto Sans SC"/>
              </a:rPr>
              <a:t>来源: Kinéis, GSMA | 2026</a:t>
            </a:r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3683000" y="1879600"/>
            <a:ext cx="215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300 bps - 10 kbps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762000" y="2921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762000" y="2921000"/>
            <a:ext cx="76200" cy="11430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016000" y="3048000"/>
            <a:ext cx="2540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卫星物联网重访时间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777777"/>
                </a:solidFill>
                <a:latin typeface="Noto Sans SC"/>
                <a:ea typeface="Noto Sans SC"/>
                <a:cs typeface="Noto Sans SC"/>
                <a:sym typeface="Noto Sans SC"/>
              </a:rPr>
              <a:t>来源: Kinéis | 2026</a:t>
            </a:r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3683000" y="3149600"/>
            <a:ext cx="215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&lt; 15 分钟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762000" y="4191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762000" y="4191000"/>
            <a:ext cx="76200" cy="11430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1016000" y="4318000"/>
            <a:ext cx="2540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卫星物联网资费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777777"/>
                </a:solidFill>
                <a:latin typeface="Noto Sans SC"/>
                <a:ea typeface="Noto Sans SC"/>
                <a:cs typeface="Noto Sans SC"/>
                <a:sym typeface="Noto Sans SC"/>
              </a:rPr>
              <a:t>来源: Kinéis | 2026</a:t>
            </a:r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3683000" y="4419600"/>
            <a:ext cx="215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~$0.3 / KB / 月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762000" y="5334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762000" y="5334000"/>
            <a:ext cx="76200" cy="11430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1016000" y="5461000"/>
            <a:ext cx="2540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NB-IoT 速率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777777"/>
                </a:solidFill>
                <a:latin typeface="Noto Sans SC"/>
                <a:ea typeface="Noto Sans SC"/>
                <a:cs typeface="Noto Sans SC"/>
                <a:sym typeface="Noto Sans SC"/>
              </a:rPr>
              <a:t>来源: 3GPP, 行业共识 | 2026</a:t>
            </a:r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3683000" y="5562600"/>
            <a:ext cx="215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~160 kbps</a:t>
            </a:r>
            <a:endParaRPr lang="en-US" sz="1100"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6223000" y="1651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6223000" y="1651000"/>
            <a:ext cx="76200" cy="11430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6477000" y="1778000"/>
            <a:ext cx="2540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地面物联网资费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777777"/>
                </a:solidFill>
                <a:latin typeface="Noto Sans SC"/>
                <a:ea typeface="Noto Sans SC"/>
                <a:cs typeface="Noto Sans SC"/>
                <a:sym typeface="Noto Sans SC"/>
              </a:rPr>
              <a:t>来源: Kinéis | 2026</a:t>
            </a:r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9144000" y="1879600"/>
            <a:ext cx="215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~$0.01 / MB / 月</a:t>
            </a:r>
            <a:endParaRPr lang="en-US" sz="1100"/>
          </a:p>
        </p:txBody>
      </p:sp>
      <p:sp>
        <p:nvSpPr>
          <p:cNvPr name="AutoShape 24" id="24"/>
          <p:cNvSpPr/>
          <p:nvPr/>
        </p:nvSpPr>
        <p:spPr>
          <a:xfrm rot="0" flipH="false" flipV="false">
            <a:off x="6223000" y="2921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5" id="25"/>
          <p:cNvSpPr/>
          <p:nvPr/>
        </p:nvSpPr>
        <p:spPr>
          <a:xfrm rot="0" flipH="false" flipV="false">
            <a:off x="6223000" y="2921000"/>
            <a:ext cx="76200" cy="11430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6" id="26"/>
          <p:cNvSpPr/>
          <p:nvPr/>
        </p:nvSpPr>
        <p:spPr>
          <a:xfrm rot="0" flipH="false" flipV="false">
            <a:off x="6477000" y="3048000"/>
            <a:ext cx="2540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LEO卫星互联网时延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777777"/>
                </a:solidFill>
                <a:latin typeface="Noto Sans SC"/>
                <a:ea typeface="Noto Sans SC"/>
                <a:cs typeface="Noto Sans SC"/>
                <a:sym typeface="Noto Sans SC"/>
              </a:rPr>
              <a:t>来源: GSMA | 2026</a:t>
            </a:r>
          </a:p>
        </p:txBody>
      </p:sp>
      <p:sp>
        <p:nvSpPr>
          <p:cNvPr name="AutoShape 27" id="27"/>
          <p:cNvSpPr/>
          <p:nvPr/>
        </p:nvSpPr>
        <p:spPr>
          <a:xfrm rot="0" flipH="false" flipV="false">
            <a:off x="9144000" y="3149600"/>
            <a:ext cx="215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20 - 40 ms</a:t>
            </a:r>
            <a:endParaRPr lang="en-US" sz="1100"/>
          </a:p>
        </p:txBody>
      </p:sp>
      <p:sp>
        <p:nvSpPr>
          <p:cNvPr name="AutoShape 28" id="28"/>
          <p:cNvSpPr/>
          <p:nvPr/>
        </p:nvSpPr>
        <p:spPr>
          <a:xfrm rot="0" flipH="false" flipV="false">
            <a:off x="6223000" y="4191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9" id="29"/>
          <p:cNvSpPr/>
          <p:nvPr/>
        </p:nvSpPr>
        <p:spPr>
          <a:xfrm rot="0" flipH="false" flipV="false">
            <a:off x="6223000" y="4191000"/>
            <a:ext cx="76200" cy="11430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0" id="30"/>
          <p:cNvSpPr/>
          <p:nvPr/>
        </p:nvSpPr>
        <p:spPr>
          <a:xfrm rot="0" flipH="false" flipV="false">
            <a:off x="6477000" y="4318000"/>
            <a:ext cx="2540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LEO卫星互联网速率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777777"/>
                </a:solidFill>
                <a:latin typeface="Noto Sans SC"/>
                <a:ea typeface="Noto Sans SC"/>
                <a:cs typeface="Noto Sans SC"/>
                <a:sym typeface="Noto Sans SC"/>
              </a:rPr>
              <a:t>来源: 行业共识 | 2026</a:t>
            </a:r>
          </a:p>
        </p:txBody>
      </p:sp>
      <p:sp>
        <p:nvSpPr>
          <p:cNvPr name="AutoShape 31" id="31"/>
          <p:cNvSpPr/>
          <p:nvPr/>
        </p:nvSpPr>
        <p:spPr>
          <a:xfrm rot="0" flipH="false" flipV="false">
            <a:off x="9144000" y="4419600"/>
            <a:ext cx="215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10 Mbps - 1 Gbps</a:t>
            </a:r>
            <a:endParaRPr lang="en-US" sz="1100"/>
          </a:p>
        </p:txBody>
      </p:sp>
      <p:sp>
        <p:nvSpPr>
          <p:cNvPr name="AutoShape 32" id="32"/>
          <p:cNvSpPr/>
          <p:nvPr/>
        </p:nvSpPr>
        <p:spPr>
          <a:xfrm rot="0" flipH="false" flipV="false">
            <a:off x="6223000" y="5334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5F7FA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3" id="33"/>
          <p:cNvSpPr/>
          <p:nvPr/>
        </p:nvSpPr>
        <p:spPr>
          <a:xfrm rot="0" flipH="false" flipV="false">
            <a:off x="6477000" y="5651500"/>
            <a:ext cx="4699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true" strike="noStrike" u="none" sz="1400">
                <a:solidFill>
                  <a:srgbClr val="808080"/>
                </a:solidFill>
                <a:latin typeface="Noto Sans SC"/>
                <a:ea typeface="Noto Sans SC"/>
                <a:cs typeface="Noto Sans SC"/>
                <a:sym typeface="Noto Sans SC"/>
              </a:rPr>
              <a:t>数据来源综合整理自全球移动通信系统协会(GSMA)及行业头部机构预测数据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总结：互补与融合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BEB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778000"/>
            <a:ext cx="5207000" cy="762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66800" y="2159000"/>
            <a:ext cx="457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不是替代，而是互补</a:t>
            </a:r>
            <a:endParaRPr lang="en-US" sz="1100"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66800" y="3048000"/>
            <a:ext cx="457200" cy="4572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1701800" y="3022600"/>
            <a:ext cx="3937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地面物联网：基石与连接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城市与区域的连接基石，凭借低成本优势，实现大规模设备接入与管理。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066800" y="4191000"/>
            <a:ext cx="457200" cy="4572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1701800" y="4165600"/>
            <a:ext cx="3937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卫星物联网：填补全球空白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突破地理限制，填补地面网络覆盖盲区，真正实现全球范围内的“物物相连”。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66800" y="5207000"/>
            <a:ext cx="457200" cy="4572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1701800" y="5181600"/>
            <a:ext cx="3937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卫星互联网：全球宽带互联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提供高带宽接入能力，支撑“人人相连”与深度“人机交互”的高频需求。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6223000" y="1778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BEB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223000" y="1778000"/>
            <a:ext cx="5207000" cy="762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527800" y="2159000"/>
            <a:ext cx="457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未来趋势：天地一体化</a:t>
            </a:r>
            <a:endParaRPr lang="en-US" sz="1100"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527800" y="3048000"/>
            <a:ext cx="457200" cy="4572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7162800" y="3022600"/>
            <a:ext cx="3937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深度融合的网络体系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打破“天”与“地”的界限，构建一张无缝衔接、统一调度的一体化信息网络。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6527800" y="4191000"/>
            <a:ext cx="457200" cy="457200"/>
          </a:xfrm>
          <a:prstGeom prst="rect">
            <a:avLst/>
          </a:prstGeom>
        </p:spPr>
      </p:pic>
      <p:sp>
        <p:nvSpPr>
          <p:cNvPr name="AutoShape 19" id="19"/>
          <p:cNvSpPr/>
          <p:nvPr/>
        </p:nvSpPr>
        <p:spPr>
          <a:xfrm rot="0" flipH="false" flipV="false">
            <a:off x="7162800" y="4165600"/>
            <a:ext cx="3937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智能场景动态切换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终端设备基于场景自动选择最优接入方式，平衡成本、功耗与传输性能。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0" flipH="false" flipV="false">
            <a:off x="6527800" y="5207000"/>
            <a:ext cx="457200" cy="457200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 rot="0" flipH="false" flipV="false">
            <a:off x="7162800" y="5181600"/>
            <a:ext cx="3937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数字经济全域延伸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推动物联网覆盖范围从“地面”走向“全球无死角”，赋能数字经济向海洋、荒漠等区域延伸。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0" y="1651000"/>
            <a:ext cx="12192000" cy="190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10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Q &amp; A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0" y="3810000"/>
            <a:ext cx="12192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感谢聆听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0" y="5334000"/>
            <a:ext cx="1219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800" spc="400">
                <a:solidFill>
                  <a:srgbClr val="FFFFFF">
                    <a:alpha val="74902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THANK YOU FOR LISTENING</a:t>
            </a:r>
            <a:endParaRPr lang="en-US" sz="1100"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905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目录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2032000" y="736600"/>
            <a:ext cx="3175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 spc="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CONTENTS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905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79500" y="2413000"/>
            <a:ext cx="762000" cy="7620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2159000" y="2159000"/>
            <a:ext cx="3429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01. 核心概念定义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卫星物联网 (Satellite IoT)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地面物联网 (NB-IoT / LoRa)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卫星互联网 (Satellite Internet)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223000" y="1905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540500" y="2413000"/>
            <a:ext cx="762000" cy="7620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7620000" y="2159000"/>
            <a:ext cx="3429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02. 核心差异总览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技术定位、带宽速率、网络时延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覆盖范围、设备功耗、部署成本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综合适用的商业应用场景</a:t>
            </a:r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62000" y="4318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79500" y="4826000"/>
            <a:ext cx="762000" cy="7620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2159000" y="4572000"/>
            <a:ext cx="3429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03. 各维度深度解析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覆盖能力与连接密度对比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通信技术原理与性能参数拆解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从底层逻辑分析技术选择逻辑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223000" y="4318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540500" y="4826000"/>
            <a:ext cx="762000" cy="7620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7620000" y="4572000"/>
            <a:ext cx="3429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04. 典型应用场景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智慧海洋与远洋运输监测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自然资源与环境的远程监测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• 应急通信与特殊场景的连接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核心概念定义：三大技术定位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BEB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778000"/>
            <a:ext cx="3302000" cy="762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2159000"/>
            <a:ext cx="406400" cy="4064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524000" y="21336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卫星物联网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757575"/>
                </a:solidFill>
                <a:latin typeface="Noto Sans SC"/>
                <a:ea typeface="Noto Sans SC"/>
                <a:cs typeface="Noto Sans SC"/>
                <a:sym typeface="Noto Sans SC"/>
              </a:rPr>
              <a:t>Satellite IoT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952500" y="3048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全球覆盖的低速率物联网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952500" y="3810000"/>
            <a:ext cx="2921000" cy="215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🔑 核心使命：“补盲”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填补地面网络覆盖空白，专注于稀疏、偏远地区的小数据量传输。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1500"/>
              </a:spcBef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🎯 设计目标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为需要偶尔上报少量状态信息的设备服务，如位置、温度、开关状态等。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4445000" y="1778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BEB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4445000" y="1778000"/>
            <a:ext cx="3302000" cy="762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699000" y="2159000"/>
            <a:ext cx="406400" cy="4064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5207000" y="21336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地面物联网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757575"/>
                </a:solidFill>
                <a:latin typeface="Noto Sans SC"/>
                <a:ea typeface="Noto Sans SC"/>
                <a:cs typeface="Noto Sans SC"/>
                <a:sym typeface="Noto Sans SC"/>
              </a:rPr>
              <a:t>NB-IoT / LoRa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4635500" y="3048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区域性覆盖的低速率物联网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4635500" y="3810000"/>
            <a:ext cx="2921000" cy="215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🔑 核心使命：“规模”与“效率”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服务于城市和有地面基础设施覆盖区域的大规模、低功耗设备连接。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1500"/>
              </a:spcBef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🎯 设计目标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在有限的地理范围内实现最大规模的连接。</a:t>
            </a:r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8128000" y="1778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BEB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8128000" y="1778000"/>
            <a:ext cx="3302000" cy="762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8382000" y="2159000"/>
            <a:ext cx="406400" cy="406400"/>
          </a:xfrm>
          <a:prstGeom prst="rect">
            <a:avLst/>
          </a:prstGeom>
        </p:spPr>
      </p:pic>
      <p:sp>
        <p:nvSpPr>
          <p:cNvPr name="AutoShape 19" id="19"/>
          <p:cNvSpPr/>
          <p:nvPr/>
        </p:nvSpPr>
        <p:spPr>
          <a:xfrm rot="0" flipH="false" flipV="false">
            <a:off x="8890000" y="21336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卫星互联网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757575"/>
                </a:solidFill>
                <a:latin typeface="Noto Sans SC"/>
                <a:ea typeface="Noto Sans SC"/>
                <a:cs typeface="Noto Sans SC"/>
                <a:sym typeface="Noto Sans SC"/>
              </a:rPr>
              <a:t>Satellite Internet</a:t>
            </a:r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8318500" y="3048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全球覆盖的高速率互联网</a:t>
            </a:r>
            <a:endParaRPr lang="en-US" sz="1100"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8318500" y="3810000"/>
            <a:ext cx="2921000" cy="215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🔑 核心使命：“宽带”与“无缝”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提供类似光纤的宽带连接，旨在实现全球无缝的高速数据通信。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1500"/>
              </a:spcBef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🎯 设计目标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直接与地面光纤、5G网络竞争，提供通用的、高带宽的连接服务。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核心差异总览表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651000"/>
            <a:ext cx="3302000" cy="1016000"/>
          </a:xfrm>
          <a:prstGeom prst="roundRect">
            <a:avLst>
              <a:gd name="adj" fmla="val 1500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762000" y="1778000"/>
            <a:ext cx="330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9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卫星物联网 (Satellite IoT)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952500" y="2794000"/>
            <a:ext cx="2921000" cy="342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📍 技术定位：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全球覆盖的低速率物联网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⚡ 带宽与速率：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极低 (300 bps - 10 kbps)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⏱️ 时延：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高/延迟容忍 (分钟级)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🌍 覆盖范围：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全球覆盖 (100%)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🔋 功耗：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低功耗 (支持多年电池)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💰 成本：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中等成本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💡 典型应用：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船舶追踪、集装箱物流、环境监测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4445000" y="1651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1651000"/>
            <a:ext cx="3302000" cy="1016000"/>
          </a:xfrm>
          <a:prstGeom prst="roundRect">
            <a:avLst>
              <a:gd name="adj" fmla="val 15000"/>
            </a:avLst>
          </a:prstGeom>
          <a:solidFill>
            <a:srgbClr val="475569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4445000" y="1778000"/>
            <a:ext cx="330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9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地面物联网 (NB-IoT / LoRa)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4635500" y="2794000"/>
            <a:ext cx="2921000" cy="342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📍 技术定位：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区域性覆盖的低速率物联网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⚡ 带宽与速率：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低 (几 kbps - 160 kbps)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⏱️ 时延：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低时延 (秒级)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🌍 覆盖范围：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区域性覆盖 (~15%)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🔋 功耗：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极低功耗 (支持10年+电池)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💰 成本：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低成本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💡 典型应用：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智能抄表、智能停车、智慧城市设施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8128000" y="1651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8128000" y="1651000"/>
            <a:ext cx="3302000" cy="1016000"/>
          </a:xfrm>
          <a:prstGeom prst="roundRect">
            <a:avLst>
              <a:gd name="adj" fmla="val 15000"/>
            </a:avLst>
          </a:prstGeom>
          <a:solidFill>
            <a:srgbClr val="3B82F6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8128000" y="1778000"/>
            <a:ext cx="330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9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卫星互联网 (Satellite Internet)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318500" y="2794000"/>
            <a:ext cx="2921000" cy="342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📍 技术定位：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全球覆盖的高速率互联网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⚡ 带宽与速率：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高速 (10 Mbps - 1 Gbps)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⏱️ 时延：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低时延 (LEO: 20-40 ms)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🌍 覆盖范围：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全球覆盖 (100%)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🔋 功耗：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较高功耗 (通常需外部电源)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💰 成本：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高成本 (终端与资费)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💡 典型应用：</a:t>
            </a:r>
            <a:r>
              <a:rPr lang="en-US" b="false" i="false" strike="noStrike" u="none" sz="1200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航空/航海Wi-Fi、偏远地区宽带接入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深度解析：带宽与速率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52070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40E0D0">
                <a:alpha val="4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968500"/>
            <a:ext cx="609600" cy="6096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905000" y="1841500"/>
            <a:ext cx="3810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卫星物联网 (低功耗广域)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600"/>
              </a:spcBef>
            </a:pPr>
            <a:r>
              <a:rPr lang="en-US" b="true" i="false" strike="noStrike" u="none" sz="1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极低速率: 300 bps - 10 kbps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  <a:spcBef>
                <a:spcPts val="400"/>
              </a:spcBef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仅支持简短状态信息传输，如位置更新、温度读数。单条消息通常仅几十至几百字节。</a:t>
            </a:r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62000" y="3429000"/>
            <a:ext cx="52070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40E0D0">
                <a:alpha val="4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016000" y="3746500"/>
            <a:ext cx="609600" cy="6096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905000" y="3619500"/>
            <a:ext cx="3810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地面物联网 (NB-IoT / LoRa)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600"/>
              </a:spcBef>
            </a:pPr>
            <a:r>
              <a:rPr lang="en-US" b="true" i="false" strike="noStrike" u="none" sz="1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低速率: 160 kbps (NB-IoT) / ~50 kbps (LoRa)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  <a:spcBef>
                <a:spcPts val="400"/>
              </a:spcBef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足以支撑小数据包的频繁、稳定传输，性能接近早期2G移动通信网络水平。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762000" y="5080000"/>
            <a:ext cx="5207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40E0D0">
                <a:alpha val="4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5397500"/>
            <a:ext cx="609600" cy="6096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1905000" y="5207000"/>
            <a:ext cx="3810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卫星互联网 (LEO 宽带星座)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400"/>
              </a:spcBef>
            </a:pPr>
            <a:r>
              <a:rPr lang="en-US" b="true" i="false" strike="noStrike" u="none" sz="1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高速率: 10 Mbps - 1 Gbps (单用户)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  <a:spcBef>
                <a:spcPts val="300"/>
              </a:spcBef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支持高清视频流、视频会议、在线游戏等宽带应用，实现与光纤网络相近的体验。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rcRect l="0" r="0" t="11054" b="11054"/>
          <a:stretch>
            <a:fillRect/>
          </a:stretch>
        </p:blipFill>
        <p:spPr>
          <a:xfrm rot="0" flipH="false" flipV="false">
            <a:off x="6350000" y="1651000"/>
            <a:ext cx="5080000" cy="2921000"/>
          </a:xfrm>
          <a:prstGeom prst="roundRect">
            <a:avLst>
              <a:gd name="adj" fmla="val 3478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14" id="14"/>
          <p:cNvSpPr/>
          <p:nvPr/>
        </p:nvSpPr>
        <p:spPr>
          <a:xfrm rot="0" flipH="false" flipV="false">
            <a:off x="6350000" y="4826000"/>
            <a:ext cx="5080000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40E0D0">
                <a:alpha val="4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540500" y="5016500"/>
            <a:ext cx="4699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技术指标体系示意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图示展示了低轨卫星互联网系统在</a:t>
            </a:r>
            <a:r>
              <a:rPr lang="en-US" b="tru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速率、覆盖范围、成本</a:t>
            </a: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等关键维度的技术指标平衡与演进方向。相比传统卫星，新一代宽带星座更注重在提供高速率的同时，优化覆盖效率并降低单用户成本。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深度解析：时延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5207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92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778000"/>
            <a:ext cx="76200" cy="13970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92200" y="2032000"/>
            <a:ext cx="406400" cy="4064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778000" y="1905000"/>
            <a:ext cx="3937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卫星物联网 · 高时延 / 延迟容忍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800"/>
              </a:spcBef>
            </a:pPr>
            <a:r>
              <a:rPr lang="en-US" b="false" i="false" strike="noStrike" u="none" sz="13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主要由卫星</a:t>
            </a:r>
            <a:r>
              <a:rPr lang="en-US" b="true" i="false" strike="noStrike" u="none" sz="13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重访时间</a:t>
            </a:r>
            <a:r>
              <a:rPr lang="en-US" b="false" i="false" strike="noStrike" u="none" sz="13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决定，LEO星座通常为</a:t>
            </a:r>
            <a:r>
              <a:rPr lang="en-US" b="true" i="false" strike="noStrike" u="none" sz="13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10-15分钟</a:t>
            </a:r>
            <a:r>
              <a:rPr lang="en-US" b="false" i="false" strike="noStrike" u="none" sz="13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。数据需排队等待卫星“过顶”机会才能发送。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762000" y="3429000"/>
            <a:ext cx="5207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92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762000" y="3429000"/>
            <a:ext cx="76200" cy="13970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092200" y="3683000"/>
            <a:ext cx="406400" cy="4064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1778000" y="3556000"/>
            <a:ext cx="3937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地面物联网 · 低时延 / 快速响应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800"/>
              </a:spcBef>
            </a:pPr>
            <a:r>
              <a:rPr lang="en-US" b="false" i="false" strike="noStrike" u="none" sz="13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NB-IoT时延约</a:t>
            </a:r>
            <a:r>
              <a:rPr lang="en-US" b="true" i="false" strike="noStrike" u="none" sz="13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1.6 - 10秒</a:t>
            </a:r>
            <a:r>
              <a:rPr lang="en-US" b="false" i="false" strike="noStrike" u="none" sz="13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，LoRa为秒级。网络覆盖广且稳定，支持对设备的实时控制。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762000" y="5080000"/>
            <a:ext cx="5207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92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762000" y="5080000"/>
            <a:ext cx="76200" cy="13970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92200" y="5334000"/>
            <a:ext cx="406400" cy="4064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1778000" y="5207000"/>
            <a:ext cx="3937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卫星互联网 · 低时延 (LEO) / 实时交互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800"/>
              </a:spcBef>
            </a:pPr>
            <a:r>
              <a:rPr lang="en-US" b="false" i="false" strike="noStrike" u="none" sz="13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端到端时延约</a:t>
            </a:r>
            <a:r>
              <a:rPr lang="en-US" b="true" i="false" strike="noStrike" u="none" sz="13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20 - 40 ms</a:t>
            </a:r>
            <a:r>
              <a:rPr lang="en-US" b="false" i="false" strike="noStrike" u="none" sz="1300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，接近地面5G网络。GEO卫星时延较高，约为600ms，不适合实时交互。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rcRect l="0" r="0" t="9195" b="9195"/>
          <a:stretch>
            <a:fillRect/>
          </a:stretch>
        </p:blipFill>
        <p:spPr>
          <a:xfrm rot="0" flipH="false" flipV="false">
            <a:off x="6223000" y="1905000"/>
            <a:ext cx="5207000" cy="3048000"/>
          </a:xfrm>
          <a:prstGeom prst="roundRect">
            <a:avLst>
              <a:gd name="adj" fmla="val 3333"/>
            </a:avLst>
          </a:prstGeom>
          <a:noFill/>
          <a:ln w="25400" cmpd="sng" cap="flat">
            <a:solidFill>
              <a:srgbClr val="2B2F36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17" id="17"/>
          <p:cNvSpPr/>
          <p:nvPr/>
        </p:nvSpPr>
        <p:spPr>
          <a:xfrm rot="0" flipH="false" flipV="false">
            <a:off x="6223000" y="5207000"/>
            <a:ext cx="5207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轨道高度决定时延表现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低轨卫星(LEO)因轨道高度低，信号传输距离短，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显著降低了物理层传播时延，从而具备了实时应用的能力。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深度解析：覆盖范围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2108200" y="2413000"/>
            <a:ext cx="609600" cy="6096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952500" y="3302000"/>
            <a:ext cx="292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卫星物联网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952500" y="4064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全球覆盖 (100%)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952500" y="4953000"/>
            <a:ext cx="2921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只要能看到天空的地方，就能接入网络。是海洋、沙漠、森林等无基础设施区域的唯一选择。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5791200" y="2413000"/>
            <a:ext cx="609600" cy="6096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4635500" y="3302000"/>
            <a:ext cx="292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地面物联网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635500" y="4064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F97316"/>
                </a:solidFill>
                <a:latin typeface="Noto Sans SC"/>
                <a:ea typeface="Noto Sans SC"/>
                <a:cs typeface="Noto Sans SC"/>
                <a:sym typeface="Noto Sans SC"/>
              </a:rPr>
              <a:t>区域性覆盖 (~15%)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4635500" y="4953000"/>
            <a:ext cx="2921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受限于地面基站布局，主要覆盖人口密集区，在海洋、高山等区域存在大量的覆盖盲区。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8128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9474200" y="2413000"/>
            <a:ext cx="609600" cy="6096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8318500" y="3302000"/>
            <a:ext cx="292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卫星互联网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8318500" y="4064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3B82F6"/>
                </a:solidFill>
                <a:latin typeface="Noto Sans SC"/>
                <a:ea typeface="Noto Sans SC"/>
                <a:cs typeface="Noto Sans SC"/>
                <a:sym typeface="Noto Sans SC"/>
              </a:rPr>
              <a:t>全球覆盖 (100%)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8318500" y="4953000"/>
            <a:ext cx="2921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旨在提供连续、高速率、高带宽的全球无缝覆盖体验，而不仅仅是提供间歇性的基础连接。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深度解析：功耗与成本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3302000" cy="4572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r="0" t="21153" b="21153"/>
          <a:stretch>
            <a:fillRect/>
          </a:stretch>
        </p:blipFill>
        <p:spPr>
          <a:xfrm rot="0" flipH="false" flipV="false">
            <a:off x="762000" y="1778000"/>
            <a:ext cx="3302000" cy="1905000"/>
          </a:xfrm>
          <a:prstGeom prst="roundRect">
            <a:avLst>
              <a:gd name="adj" fmla="val 8000"/>
            </a:avLst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6" id="6"/>
          <p:cNvSpPr/>
          <p:nvPr/>
        </p:nvSpPr>
        <p:spPr>
          <a:xfrm rot="0" flipH="false" flipV="false">
            <a:off x="889000" y="3810000"/>
            <a:ext cx="304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地面物联网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889000" y="4572000"/>
            <a:ext cx="3048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⚡ 极低功耗 · 超长续航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休眠功耗微瓦级，单块电池寿命可达10年以上，适配大规模传感器部署。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1200"/>
              </a:spcBef>
            </a:pPr>
            <a:r>
              <a:rPr lang="en-US" b="true" i="false" strike="noStrike" u="none" sz="1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💲 极致性价比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通信模块成本仅$5-$20，且数据资费极低，适合海量连接场景。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4445000" y="1778000"/>
            <a:ext cx="3302000" cy="4572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1778000"/>
            <a:ext cx="3302000" cy="1905000"/>
          </a:xfrm>
          <a:prstGeom prst="roundRect">
            <a:avLst>
              <a:gd name="adj" fmla="val 8000"/>
            </a:avLst>
          </a:prstGeom>
          <a:solidFill>
            <a:srgbClr val="40E0D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5562600" y="2197100"/>
            <a:ext cx="1066800" cy="10668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4572000" y="3810000"/>
            <a:ext cx="304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卫星物联网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572000" y="4572000"/>
            <a:ext cx="3048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⚡ 低功耗 · 平衡之选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虽发射功率略高于地面设备，但仍支持电池供电多年，满足偏远地区需求。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1200"/>
              </a:spcBef>
            </a:pPr>
            <a:r>
              <a:rPr lang="en-US" b="true" i="false" strike="noStrike" u="none" sz="14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💲 中等成本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模块成本约$50-$200，通信资费较高，但可覆盖无地面网络的广阔区域。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8128000" y="1778000"/>
            <a:ext cx="3302000" cy="4572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rcRect l="0" r="0" t="21153" b="21153"/>
          <a:stretch>
            <a:fillRect/>
          </a:stretch>
        </p:blipFill>
        <p:spPr>
          <a:xfrm rot="0" flipH="false" flipV="false">
            <a:off x="8128000" y="1778000"/>
            <a:ext cx="3302000" cy="1905000"/>
          </a:xfrm>
          <a:prstGeom prst="roundRect">
            <a:avLst>
              <a:gd name="adj" fmla="val 8000"/>
            </a:avLst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5" id="15"/>
          <p:cNvSpPr/>
          <p:nvPr/>
        </p:nvSpPr>
        <p:spPr>
          <a:xfrm rot="0" flipH="false" flipV="false">
            <a:off x="8255000" y="3810000"/>
            <a:ext cx="304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卫星互联网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8255000" y="4572000"/>
            <a:ext cx="3048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400">
                <a:solidFill>
                  <a:srgbClr val="EB5757"/>
                </a:solidFill>
                <a:latin typeface="Noto Sans SC"/>
                <a:ea typeface="Noto Sans SC"/>
                <a:cs typeface="Noto Sans SC"/>
                <a:sym typeface="Noto Sans SC"/>
              </a:rPr>
              <a:t>⚡ 较高功耗 · 外部供电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高吞吐量伴随较高能耗，用户终端通常需外部电源，不适合小型电池设备。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1200"/>
              </a:spcBef>
            </a:pPr>
            <a:r>
              <a:rPr lang="en-US" b="true" i="false" strike="noStrike" u="none" sz="1400">
                <a:solidFill>
                  <a:srgbClr val="EB5757"/>
                </a:solidFill>
                <a:latin typeface="Noto Sans SC"/>
                <a:ea typeface="Noto Sans SC"/>
                <a:cs typeface="Noto Sans SC"/>
                <a:sym typeface="Noto Sans SC"/>
              </a:rPr>
              <a:t>💲 高成本 · 体验优先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终端成本数百至数千美元，数据传输速度快，资费较高但正逐步下降。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典型应用场景：卫星物联网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397000"/>
            <a:ext cx="1066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40E0D0"/>
                </a:solidFill>
                <a:latin typeface="Noto Sans SC"/>
                <a:ea typeface="Noto Sans SC"/>
                <a:cs typeface="Noto Sans SC"/>
                <a:sym typeface="Noto Sans SC"/>
              </a:rPr>
              <a:t>专注于“补盲”与“追踪”，覆盖地面网络无法触及的区域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2286000"/>
            <a:ext cx="3302000" cy="1333500"/>
          </a:xfrm>
          <a:prstGeom prst="roundRect">
            <a:avLst>
              <a:gd name="adj" fmla="val 7619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952500" y="2603500"/>
            <a:ext cx="609600" cy="6096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714500" y="24130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海洋船舶追踪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实时监控全球航行的货轮位置、速度和状态，保障航运安全。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762000" y="3810000"/>
            <a:ext cx="3302000" cy="1333500"/>
          </a:xfrm>
          <a:prstGeom prst="roundRect">
            <a:avLst>
              <a:gd name="adj" fmla="val 7619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952500" y="4127500"/>
            <a:ext cx="609600" cy="6096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1714500" y="39370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集装箱物流追踪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跨洋运输全程追踪集装箱位置，实现物流可视化，大幅提升流转效率。</a:t>
            </a:r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62000" y="5207000"/>
            <a:ext cx="3302000" cy="1333500"/>
          </a:xfrm>
          <a:prstGeom prst="roundRect">
            <a:avLst>
              <a:gd name="adj" fmla="val 7619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952500" y="5524500"/>
            <a:ext cx="609600" cy="6096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1714500" y="53340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野生动物追踪保护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为濒危物种佩戴微型信标，精准研究迁徙习性，助力生物多样性保护。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4318000" y="2286000"/>
            <a:ext cx="3302000" cy="1333500"/>
          </a:xfrm>
          <a:prstGeom prst="roundRect">
            <a:avLst>
              <a:gd name="adj" fmla="val 7619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4508500" y="2603500"/>
            <a:ext cx="609600" cy="6096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5270500" y="24130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偏远地区环境监测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覆盖森林、海洋、无人区，实时监测火灾、地震、洪水等自然灾害。</a:t>
            </a:r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4318000" y="3810000"/>
            <a:ext cx="3302000" cy="1333500"/>
          </a:xfrm>
          <a:prstGeom prst="roundRect">
            <a:avLst>
              <a:gd name="adj" fmla="val 7619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4508500" y="4127500"/>
            <a:ext cx="609600" cy="609600"/>
          </a:xfrm>
          <a:prstGeom prst="rect">
            <a:avLst/>
          </a:prstGeom>
        </p:spPr>
      </p:pic>
      <p:sp>
        <p:nvSpPr>
          <p:cNvPr name="AutoShape 19" id="19"/>
          <p:cNvSpPr/>
          <p:nvPr/>
        </p:nvSpPr>
        <p:spPr>
          <a:xfrm rot="0" flipH="false" flipV="false">
            <a:off x="5270500" y="39370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智慧农业监测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获取偏远地区农田的土壤墒情、气候数据，辅助科学种植决策。</a:t>
            </a:r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4318000" y="5207000"/>
            <a:ext cx="3302000" cy="1333500"/>
          </a:xfrm>
          <a:prstGeom prst="roundRect">
            <a:avLst>
              <a:gd name="adj" fmla="val 7619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0" flipH="false" flipV="false">
            <a:off x="4508500" y="5524500"/>
            <a:ext cx="609600" cy="609600"/>
          </a:xfrm>
          <a:prstGeom prst="rect">
            <a:avLst/>
          </a:prstGeom>
        </p:spPr>
      </p:pic>
      <p:sp>
        <p:nvSpPr>
          <p:cNvPr name="AutoShape 22" id="22"/>
          <p:cNvSpPr/>
          <p:nvPr/>
        </p:nvSpPr>
        <p:spPr>
          <a:xfrm rot="0" flipH="false" flipV="false">
            <a:off x="5270500" y="53340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户外应急求救信标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在地面无信号的紧急情况下，快速发送求救信号和定位信息。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15"/>
          <a:srcRect l="0" r="0" t="9213" b="9213"/>
          <a:stretch>
            <a:fillRect/>
          </a:stretch>
        </p:blipFill>
        <p:spPr>
          <a:xfrm rot="0" flipH="false" flipV="false">
            <a:off x="8001000" y="2286000"/>
            <a:ext cx="3429000" cy="1968500"/>
          </a:xfrm>
          <a:prstGeom prst="roundRect">
            <a:avLst>
              <a:gd name="adj" fmla="val 5161"/>
            </a:avLst>
          </a:prstGeom>
          <a:noFill/>
          <a:ln w="38100" cmpd="sng" cap="flat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6"/>
          <a:srcRect l="0" r="0" t="21055" b="21055"/>
          <a:stretch>
            <a:fillRect/>
          </a:stretch>
        </p:blipFill>
        <p:spPr>
          <a:xfrm rot="0" flipH="false" flipV="false">
            <a:off x="8001000" y="4445000"/>
            <a:ext cx="3429000" cy="1968500"/>
          </a:xfrm>
          <a:prstGeom prst="roundRect">
            <a:avLst>
              <a:gd name="adj" fmla="val 5161"/>
            </a:avLst>
          </a:prstGeom>
          <a:noFill/>
          <a:ln w="38100" cmpd="sng" cap="flat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